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9" r:id="rId3"/>
    <p:sldId id="260" r:id="rId4"/>
    <p:sldId id="263" r:id="rId5"/>
    <p:sldId id="261" r:id="rId6"/>
    <p:sldId id="264" r:id="rId7"/>
    <p:sldId id="262" r:id="rId8"/>
    <p:sldId id="265" r:id="rId9"/>
    <p:sldId id="266" r:id="rId10"/>
    <p:sldId id="270" r:id="rId11"/>
    <p:sldId id="271" r:id="rId12"/>
    <p:sldId id="272" r:id="rId13"/>
    <p:sldId id="267" r:id="rId14"/>
    <p:sldId id="269" r:id="rId15"/>
    <p:sldId id="268" r:id="rId16"/>
    <p:sldId id="273" r:id="rId17"/>
    <p:sldId id="274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ka Navrátilová" initials="L. N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91" d="100"/>
          <a:sy n="91" d="100"/>
        </p:scale>
        <p:origin x="-121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AC33B-C823-4E1C-8B6A-2A7B3DF734E9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33368-4D80-4654-8E0E-AFA7FCD75B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52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33368-4D80-4654-8E0E-AFA7FCD75B2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33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33368-4D80-4654-8E0E-AFA7FCD75B2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33368-4D80-4654-8E0E-AFA7FCD75B2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77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342D4B-D8E1-4141-8680-C967C7CC100A}" type="datetimeFigureOut">
              <a:rPr lang="cs-CZ" smtClean="0"/>
              <a:t>14.4.2015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54BB76F-2342-4370-8062-3A22EC1310F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knihovna.trnavka@mtrnavka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19153704">
            <a:off x="743048" y="1532309"/>
            <a:ext cx="6252514" cy="120430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Obecní knihovna Městečko Trnávka </a:t>
            </a:r>
            <a:endParaRPr lang="cs-CZ" sz="4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19104380">
            <a:off x="1692197" y="2653827"/>
            <a:ext cx="6511131" cy="514324"/>
          </a:xfrm>
        </p:spPr>
        <p:txBody>
          <a:bodyPr>
            <a:noAutofit/>
          </a:bodyPr>
          <a:lstStyle/>
          <a:p>
            <a:r>
              <a:rPr lang="cs-CZ" sz="2000" b="1" cap="none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  </a:t>
            </a:r>
            <a:r>
              <a:rPr lang="cs-CZ" sz="2500" b="1" cap="none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PROJEKT „NEZAPOMEŇTE (SE) VRÁTIT“</a:t>
            </a:r>
          </a:p>
          <a:p>
            <a:endParaRPr lang="cs-CZ" sz="2500" b="1" cap="none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4536505" cy="114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Users\Knihovna\Desktop\Nová složka (2)\IMG_6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60245" cy="305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FOTOgrafie</a:t>
            </a:r>
            <a:r>
              <a:rPr lang="cs-CZ" dirty="0" smtClean="0">
                <a:solidFill>
                  <a:srgbClr val="C00000"/>
                </a:solidFill>
              </a:rPr>
              <a:t> z 2. AKCE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16" y="260648"/>
            <a:ext cx="410445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8"/>
          <a:stretch/>
        </p:blipFill>
        <p:spPr>
          <a:xfrm rot="20631714">
            <a:off x="1043753" y="3827821"/>
            <a:ext cx="4486354" cy="2611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85">
            <a:off x="5926170" y="2668853"/>
            <a:ext cx="2930397" cy="4395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4"/>
          <a:stretch/>
        </p:blipFill>
        <p:spPr>
          <a:xfrm>
            <a:off x="395536" y="980727"/>
            <a:ext cx="2592288" cy="3401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74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776864" cy="54864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(beseda a výstava fotografií)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4" y="1455923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769">
            <a:off x="4802266" y="1276307"/>
            <a:ext cx="3840427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20219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20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32656"/>
            <a:ext cx="8136904" cy="6120680"/>
          </a:xfrm>
        </p:spPr>
        <p:txBody>
          <a:bodyPr>
            <a:normAutofit/>
          </a:bodyPr>
          <a:lstStyle/>
          <a:p>
            <a:endParaRPr lang="cs-CZ" b="0" i="1" dirty="0" smtClean="0"/>
          </a:p>
          <a:p>
            <a:r>
              <a:rPr lang="cs-CZ" sz="2400" b="0" i="1" dirty="0" smtClean="0"/>
              <a:t>Zapojení  </a:t>
            </a:r>
            <a:r>
              <a:rPr lang="cs-CZ" sz="2400" b="0" i="1" dirty="0"/>
              <a:t>komunity / dobrovolníků</a:t>
            </a:r>
            <a:r>
              <a:rPr lang="cs-CZ" sz="2400" b="0" i="1" dirty="0" smtClean="0"/>
              <a:t>: </a:t>
            </a:r>
            <a:r>
              <a:rPr lang="cs-CZ" sz="2400" dirty="0" smtClean="0">
                <a:solidFill>
                  <a:srgbClr val="C00000"/>
                </a:solidFill>
              </a:rPr>
              <a:t>historik (kronikář obce), učitelka dějepisu, fotografka, místostarostka</a:t>
            </a:r>
          </a:p>
          <a:p>
            <a:endParaRPr lang="cs-CZ" sz="4000" b="0" i="1" dirty="0" smtClean="0"/>
          </a:p>
          <a:p>
            <a:r>
              <a:rPr lang="cs-CZ" sz="2400" b="0" i="1" dirty="0" smtClean="0"/>
              <a:t>Návštěvnost: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30 osob</a:t>
            </a:r>
          </a:p>
          <a:p>
            <a:endParaRPr lang="cs-CZ" sz="4000" dirty="0" smtClean="0"/>
          </a:p>
          <a:p>
            <a:r>
              <a:rPr lang="cs-CZ" sz="2400" b="0" i="1" dirty="0" smtClean="0"/>
              <a:t>Finanční </a:t>
            </a:r>
            <a:r>
              <a:rPr lang="cs-CZ" sz="2400" b="0" i="1" dirty="0"/>
              <a:t>požadavky:   </a:t>
            </a:r>
            <a:r>
              <a:rPr lang="cs-CZ" sz="2400" dirty="0" smtClean="0">
                <a:solidFill>
                  <a:srgbClr val="C00000"/>
                </a:solidFill>
              </a:rPr>
              <a:t>2.990,- (</a:t>
            </a:r>
            <a:r>
              <a:rPr lang="cs-CZ" sz="2400" dirty="0" err="1" smtClean="0">
                <a:solidFill>
                  <a:srgbClr val="C00000"/>
                </a:solidFill>
              </a:rPr>
              <a:t>flipchart</a:t>
            </a:r>
            <a:r>
              <a:rPr lang="cs-CZ" sz="2400" dirty="0" smtClean="0">
                <a:solidFill>
                  <a:srgbClr val="C00000"/>
                </a:solidFill>
              </a:rPr>
              <a:t> tabule), 2.000,- (skleněné klip rámy na fotografie)</a:t>
            </a:r>
          </a:p>
          <a:p>
            <a:endParaRPr lang="cs-CZ" sz="2400" b="0" i="1" dirty="0" smtClean="0"/>
          </a:p>
          <a:p>
            <a:endParaRPr lang="cs-CZ" sz="2400" b="0" i="1" dirty="0"/>
          </a:p>
          <a:p>
            <a:r>
              <a:rPr lang="cs-CZ" sz="2400" b="0" i="1" dirty="0" smtClean="0"/>
              <a:t>Využitelnost </a:t>
            </a:r>
            <a:r>
              <a:rPr lang="cs-CZ" sz="2400" b="0" i="1" dirty="0"/>
              <a:t>v dalších knihovnách, doporučení: </a:t>
            </a:r>
            <a:r>
              <a:rPr lang="cs-CZ" sz="2400" dirty="0" smtClean="0">
                <a:solidFill>
                  <a:srgbClr val="C00000"/>
                </a:solidFill>
              </a:rPr>
              <a:t>předávání si informací z generace na generaci, připomínka historie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9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Co jsme pořídili 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807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Deskové aj. hry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Tabule </a:t>
            </a:r>
            <a:r>
              <a:rPr lang="cs-CZ" sz="2800" dirty="0" err="1" smtClean="0">
                <a:solidFill>
                  <a:srgbClr val="FF0000"/>
                </a:solidFill>
              </a:rPr>
              <a:t>flipchart</a:t>
            </a:r>
            <a:endParaRPr lang="cs-CZ" sz="28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Tabule na křídu dětská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Robustní vozík na knihy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Koberec s dětskými motivy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Polštář s dětskými motivy 10 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Odkládací stolek menší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Odkládací stolek větší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Konferenční židle 8 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Skleněné klip rámy 15 ks</a:t>
            </a:r>
          </a:p>
        </p:txBody>
      </p:sp>
    </p:spTree>
    <p:extLst>
      <p:ext uri="{BB962C8B-B14F-4D97-AF65-F5344CB8AC3E}">
        <p14:creationId xmlns:p14="http://schemas.microsoft.com/office/powerpoint/2010/main" val="24949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vybavení: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/>
          <a:stretch/>
        </p:blipFill>
        <p:spPr>
          <a:xfrm rot="20909050">
            <a:off x="285780" y="1519183"/>
            <a:ext cx="1977881" cy="201861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3" b="30918"/>
          <a:stretch/>
        </p:blipFill>
        <p:spPr>
          <a:xfrm>
            <a:off x="2434173" y="1414784"/>
            <a:ext cx="4092356" cy="13608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r="11025"/>
          <a:stretch/>
        </p:blipFill>
        <p:spPr>
          <a:xfrm>
            <a:off x="6634409" y="1023910"/>
            <a:ext cx="2361924" cy="23900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r="47038"/>
          <a:stretch/>
        </p:blipFill>
        <p:spPr>
          <a:xfrm rot="369222">
            <a:off x="7308304" y="3717032"/>
            <a:ext cx="1224136" cy="29574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9"/>
          <a:stretch/>
        </p:blipFill>
        <p:spPr>
          <a:xfrm>
            <a:off x="3563717" y="3573016"/>
            <a:ext cx="2784034" cy="266429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51400" r="45208"/>
          <a:stretch/>
        </p:blipFill>
        <p:spPr>
          <a:xfrm>
            <a:off x="1619672" y="3749724"/>
            <a:ext cx="1651154" cy="151879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t="37672" r="82009" b="21910"/>
          <a:stretch/>
        </p:blipFill>
        <p:spPr bwMode="auto">
          <a:xfrm>
            <a:off x="179512" y="4509120"/>
            <a:ext cx="1225564" cy="19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2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Plány do budoucna…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0" indent="-685800">
              <a:buFontTx/>
              <a:buChar char="-"/>
            </a:pPr>
            <a:r>
              <a:rPr lang="cs-CZ" sz="3200" dirty="0" smtClean="0">
                <a:solidFill>
                  <a:srgbClr val="FF0000"/>
                </a:solidFill>
              </a:rPr>
              <a:t>Čítárna (sedací vaky, lampičky)</a:t>
            </a:r>
          </a:p>
          <a:p>
            <a:pPr marL="685800" indent="-685800">
              <a:buFontTx/>
              <a:buChar char="-"/>
            </a:pPr>
            <a:endParaRPr lang="cs-CZ" sz="3200" dirty="0" smtClean="0">
              <a:solidFill>
                <a:srgbClr val="FF0000"/>
              </a:solidFill>
            </a:endParaRPr>
          </a:p>
          <a:p>
            <a:pPr marL="685800" indent="-685800">
              <a:buFontTx/>
              <a:buChar char="-"/>
            </a:pPr>
            <a:r>
              <a:rPr lang="cs-CZ" sz="3200" dirty="0" smtClean="0">
                <a:solidFill>
                  <a:srgbClr val="FF0000"/>
                </a:solidFill>
              </a:rPr>
              <a:t>Vzdělávání (kurzy, přednášky)</a:t>
            </a:r>
          </a:p>
          <a:p>
            <a:pPr marL="685800" indent="-685800">
              <a:buFontTx/>
              <a:buChar char="-"/>
            </a:pPr>
            <a:endParaRPr lang="cs-CZ" sz="3200" dirty="0" smtClean="0">
              <a:solidFill>
                <a:srgbClr val="FF0000"/>
              </a:solidFill>
            </a:endParaRPr>
          </a:p>
          <a:p>
            <a:pPr marL="685800" indent="-685800">
              <a:buFontTx/>
              <a:buChar char="-"/>
            </a:pPr>
            <a:r>
              <a:rPr lang="cs-CZ" sz="3200" dirty="0" smtClean="0">
                <a:solidFill>
                  <a:srgbClr val="FF0000"/>
                </a:solidFill>
              </a:rPr>
              <a:t>Besedy s osobnostmi </a:t>
            </a:r>
          </a:p>
          <a:p>
            <a:pPr marL="685800" indent="-685800">
              <a:buFontTx/>
              <a:buChar char="-"/>
            </a:pPr>
            <a:endParaRPr lang="cs-CZ" sz="3200" dirty="0" smtClean="0">
              <a:solidFill>
                <a:srgbClr val="FF0000"/>
              </a:solidFill>
            </a:endParaRPr>
          </a:p>
          <a:p>
            <a:pPr marL="685800" indent="-685800">
              <a:buFontTx/>
              <a:buChar char="-"/>
            </a:pPr>
            <a:r>
              <a:rPr lang="cs-CZ" sz="3200" dirty="0" smtClean="0">
                <a:solidFill>
                  <a:srgbClr val="FF0000"/>
                </a:solidFill>
              </a:rPr>
              <a:t>E-knihy </a:t>
            </a:r>
            <a:r>
              <a:rPr lang="cs-CZ" sz="3200" dirty="0">
                <a:solidFill>
                  <a:srgbClr val="FF0000"/>
                </a:solidFill>
              </a:rPr>
              <a:t>(čtečky)</a:t>
            </a:r>
          </a:p>
          <a:p>
            <a:pPr marL="685800" indent="-685800">
              <a:buFontTx/>
              <a:buChar char="-"/>
            </a:pPr>
            <a:endParaRPr lang="cs-CZ" sz="5000" dirty="0" smtClean="0">
              <a:solidFill>
                <a:srgbClr val="FF0000"/>
              </a:solidFill>
            </a:endParaRPr>
          </a:p>
          <a:p>
            <a:pPr marL="0" indent="0"/>
            <a:endParaRPr lang="cs-CZ" sz="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PROSPĚŠNOST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8"/>
            <a:ext cx="7781488" cy="3579849"/>
          </a:xfrm>
        </p:spPr>
        <p:txBody>
          <a:bodyPr>
            <a:normAutofit/>
          </a:bodyPr>
          <a:lstStyle/>
          <a:p>
            <a:pPr marL="0" indent="0"/>
            <a:endParaRPr lang="cs-CZ" sz="25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FF0000"/>
                </a:solidFill>
              </a:rPr>
              <a:t>   </a:t>
            </a:r>
            <a:r>
              <a:rPr lang="cs-CZ" sz="3000" dirty="0" smtClean="0">
                <a:solidFill>
                  <a:srgbClr val="FF0000"/>
                </a:solidFill>
              </a:rPr>
              <a:t>Knihovna </a:t>
            </a:r>
            <a:r>
              <a:rPr lang="cs-CZ" sz="3000" dirty="0">
                <a:solidFill>
                  <a:srgbClr val="FF0000"/>
                </a:solidFill>
              </a:rPr>
              <a:t>nejen jako prostor ke </a:t>
            </a:r>
            <a:r>
              <a:rPr lang="cs-CZ" sz="3000" dirty="0" smtClean="0">
                <a:solidFill>
                  <a:srgbClr val="FF0000"/>
                </a:solidFill>
              </a:rPr>
              <a:t>čtení</a:t>
            </a:r>
          </a:p>
          <a:p>
            <a:pPr marL="0" indent="0"/>
            <a:endParaRPr lang="cs-CZ" sz="30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3000" dirty="0" smtClean="0">
                <a:solidFill>
                  <a:srgbClr val="FF0000"/>
                </a:solidFill>
              </a:rPr>
              <a:t>   Motivace </a:t>
            </a:r>
            <a:r>
              <a:rPr lang="cs-CZ" sz="3000" dirty="0">
                <a:solidFill>
                  <a:srgbClr val="FF0000"/>
                </a:solidFill>
              </a:rPr>
              <a:t>k četnějším návštěvám </a:t>
            </a:r>
            <a:r>
              <a:rPr lang="cs-CZ" sz="3000" dirty="0" smtClean="0">
                <a:solidFill>
                  <a:srgbClr val="FF0000"/>
                </a:solidFill>
              </a:rPr>
              <a:t>knihovny</a:t>
            </a:r>
          </a:p>
          <a:p>
            <a:pPr marL="0" indent="0"/>
            <a:endParaRPr lang="cs-CZ" sz="30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3000" dirty="0">
                <a:solidFill>
                  <a:srgbClr val="FF0000"/>
                </a:solidFill>
              </a:rPr>
              <a:t>    </a:t>
            </a:r>
            <a:r>
              <a:rPr lang="cs-CZ" sz="3000" dirty="0" smtClean="0">
                <a:solidFill>
                  <a:srgbClr val="FF0000"/>
                </a:solidFill>
              </a:rPr>
              <a:t>Setkávání více </a:t>
            </a:r>
            <a:r>
              <a:rPr lang="cs-CZ" sz="3000" dirty="0">
                <a:solidFill>
                  <a:srgbClr val="FF0000"/>
                </a:solidFill>
              </a:rPr>
              <a:t>generací na jednom </a:t>
            </a:r>
            <a:r>
              <a:rPr lang="cs-CZ" sz="3000" dirty="0" smtClean="0">
                <a:solidFill>
                  <a:srgbClr val="FF0000"/>
                </a:solidFill>
              </a:rPr>
              <a:t>místě</a:t>
            </a:r>
          </a:p>
          <a:p>
            <a:pPr marL="0" indent="0"/>
            <a:endParaRPr lang="cs-CZ" sz="3000" dirty="0">
              <a:solidFill>
                <a:srgbClr val="FF0000"/>
              </a:solidFill>
            </a:endParaRPr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06526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sz="3000" dirty="0" smtClean="0">
                <a:solidFill>
                  <a:srgbClr val="FF0000"/>
                </a:solidFill>
              </a:rPr>
              <a:t>Děkujeme za pozornost.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sz="2000" dirty="0" smtClean="0"/>
              <a:t>Jitka </a:t>
            </a:r>
            <a:r>
              <a:rPr lang="cs-CZ" sz="2000" dirty="0" err="1" smtClean="0"/>
              <a:t>Stenzlová</a:t>
            </a:r>
            <a:r>
              <a:rPr lang="cs-CZ" sz="2000" dirty="0" smtClean="0"/>
              <a:t>     </a:t>
            </a:r>
          </a:p>
          <a:p>
            <a:pPr algn="r"/>
            <a:r>
              <a:rPr lang="cs-CZ" sz="2000" dirty="0" smtClean="0"/>
              <a:t>Jana Dušková  </a:t>
            </a:r>
          </a:p>
          <a:p>
            <a:pPr algn="r"/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knihovna.trnavka@mtrnavka.cz</a:t>
            </a: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5728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Knihovna se představuje: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123728" y="2060848"/>
            <a:ext cx="3200400" cy="548640"/>
          </a:xfrm>
        </p:spPr>
        <p:txBody>
          <a:bodyPr>
            <a:normAutofit/>
          </a:bodyPr>
          <a:lstStyle/>
          <a:p>
            <a:r>
              <a:rPr lang="cs-CZ" sz="2400" b="1" u="sng" dirty="0" smtClean="0"/>
              <a:t>Před: </a:t>
            </a:r>
            <a:endParaRPr lang="cs-CZ" sz="2400" b="1" u="sng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208912" cy="53285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/>
            <a:r>
              <a:rPr lang="cs-CZ" sz="5000" b="0" dirty="0" smtClean="0">
                <a:latin typeface="+mj-lt"/>
              </a:rPr>
              <a:t>-    Nové prostory od června 2012</a:t>
            </a:r>
          </a:p>
          <a:p>
            <a:pPr marL="0" indent="0"/>
            <a:r>
              <a:rPr lang="cs-CZ" sz="5000" b="0" dirty="0" smtClean="0">
                <a:latin typeface="+mj-lt"/>
              </a:rPr>
              <a:t>-    Bezbariérový přístup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Nový výpůjční pult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Dětské oddělení s herním koutkem (práce s dětmi MŠ a ZŠ)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Galerie v patře knihovny (studovna, výstavy, přednášky, besedy)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Knihovní program Clavius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K dispozici 3 PC s internetem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WI-FI připojení 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Stav knihovního fondu k 31. 12. 2014: 8897 knih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Počet čtenářů: 266, z toho 120 dětí do 15-ti let (Obec cca 1420 obyv.)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Čtenáři a návštěvníci knihovny za rok 2014: 5133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Roční rozpočet na nákup knih: cca 25 000,-</a:t>
            </a:r>
          </a:p>
          <a:p>
            <a:pPr>
              <a:buFontTx/>
              <a:buChar char="-"/>
            </a:pPr>
            <a:r>
              <a:rPr lang="cs-CZ" sz="5000" b="0" dirty="0" smtClean="0">
                <a:latin typeface="+mj-lt"/>
              </a:rPr>
              <a:t>Granty: Knihovna 21. století, Česká knihovna, VISK 1, VISK 2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5000" b="0" dirty="0" smtClean="0">
                <a:latin typeface="+mj-lt"/>
              </a:rPr>
              <a:t>Akce: Březen měsíc čtenářů, Noc s Andersenem, Pasování na čtenáře, Týden knihoven, Veřejné čtení, Spolupráce ZŠ a MŠ, výtvarné dílny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cs-CZ" b="0" dirty="0" smtClean="0">
              <a:latin typeface="+mj-lt"/>
            </a:endParaRPr>
          </a:p>
          <a:p>
            <a:endParaRPr lang="cs-CZ" b="0" dirty="0">
              <a:latin typeface="+mj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 flipH="1">
            <a:off x="4644008" y="1097280"/>
            <a:ext cx="56008" cy="99472"/>
          </a:xfrm>
        </p:spPr>
        <p:txBody>
          <a:bodyPr>
            <a:normAutofit fontScale="25000" lnSpcReduction="20000"/>
          </a:bodyPr>
          <a:lstStyle/>
          <a:p>
            <a:endParaRPr lang="cs-CZ" sz="2400" b="1" u="sng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4391448"/>
          </a:xfrm>
        </p:spPr>
        <p:txBody>
          <a:bodyPr/>
          <a:lstStyle/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3282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FOTOGRAFIE knihovny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2" y="2979152"/>
            <a:ext cx="278937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2690"/>
            <a:ext cx="3020494" cy="2261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 descr="C:\Users\Knihovna\Desktop\Nová složka (2)\IMG_11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7"/>
          <a:stretch/>
        </p:blipFill>
        <p:spPr bwMode="auto">
          <a:xfrm>
            <a:off x="1043608" y="977197"/>
            <a:ext cx="2808312" cy="1917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37" y="2204864"/>
            <a:ext cx="2577431" cy="1932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092502" cy="2319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2736304" cy="2053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9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1. Akce: </a:t>
            </a:r>
            <a:r>
              <a:rPr lang="cs-CZ" b="1" dirty="0" smtClean="0">
                <a:solidFill>
                  <a:schemeClr val="tx1"/>
                </a:solidFill>
              </a:rPr>
              <a:t>17. září 2014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00628"/>
            <a:ext cx="7804348" cy="5757372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76508"/>
              </p:ext>
            </p:extLst>
          </p:nvPr>
        </p:nvGraphicFramePr>
        <p:xfrm>
          <a:off x="2411760" y="1035264"/>
          <a:ext cx="3672408" cy="580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kument" r:id="rId5" imgW="6881062" imgH="10215787" progId="Word.Document.12">
                  <p:embed/>
                </p:oleObj>
              </mc:Choice>
              <mc:Fallback>
                <p:oleObj name="Dokument" r:id="rId5" imgW="6881062" imgH="10215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1035264"/>
                        <a:ext cx="3672408" cy="5805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0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548640"/>
          </a:xfrm>
        </p:spPr>
        <p:txBody>
          <a:bodyPr/>
          <a:lstStyle/>
          <a:p>
            <a:pPr algn="ctr"/>
            <a:r>
              <a:rPr lang="cs-CZ" sz="35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 si hraje nezlobí </a:t>
            </a:r>
            <a:br>
              <a:rPr lang="cs-CZ" sz="35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5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aneb Hravé odpoledne v knihovně</a:t>
            </a:r>
            <a:endParaRPr lang="cs-CZ" sz="35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72608"/>
          </a:xfrm>
        </p:spPr>
        <p:txBody>
          <a:bodyPr>
            <a:normAutofit/>
          </a:bodyPr>
          <a:lstStyle/>
          <a:p>
            <a:endParaRPr lang="cs-CZ" sz="1200" b="0" i="1" dirty="0" smtClean="0">
              <a:solidFill>
                <a:schemeClr val="tx2"/>
              </a:solidFill>
            </a:endParaRPr>
          </a:p>
          <a:p>
            <a:r>
              <a:rPr lang="cs-CZ" sz="2400" b="0" i="1" dirty="0" smtClean="0">
                <a:solidFill>
                  <a:schemeClr val="tx2"/>
                </a:solidFill>
              </a:rPr>
              <a:t>Cílová skupina: </a:t>
            </a:r>
            <a:r>
              <a:rPr lang="cs-CZ" sz="2400" dirty="0" smtClean="0">
                <a:solidFill>
                  <a:srgbClr val="C00000"/>
                </a:solidFill>
              </a:rPr>
              <a:t>děti, rodiče s dětmi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b="0" i="1" dirty="0" smtClean="0">
                <a:solidFill>
                  <a:schemeClr val="tx2"/>
                </a:solidFill>
              </a:rPr>
              <a:t>Potřebné materiály: </a:t>
            </a:r>
            <a:r>
              <a:rPr lang="cs-CZ" sz="2400" dirty="0" smtClean="0">
                <a:solidFill>
                  <a:srgbClr val="C00000"/>
                </a:solidFill>
              </a:rPr>
              <a:t>deskové, karetní aj. hry, papíry, tužky, fixy, stoly, stolky, židle, koberec </a:t>
            </a:r>
          </a:p>
          <a:p>
            <a:endParaRPr lang="cs-CZ" sz="2400" dirty="0">
              <a:solidFill>
                <a:srgbClr val="C00000"/>
              </a:solidFill>
            </a:endParaRPr>
          </a:p>
          <a:p>
            <a:r>
              <a:rPr lang="cs-CZ" sz="2400" b="0" i="1" dirty="0" smtClean="0"/>
              <a:t>Prostory:</a:t>
            </a:r>
            <a:r>
              <a:rPr lang="cs-CZ" sz="2400" dirty="0" smtClean="0">
                <a:solidFill>
                  <a:srgbClr val="C00000"/>
                </a:solidFill>
              </a:rPr>
              <a:t> Obecní knihovna a 1. patro Obecního domu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b="0" i="1" dirty="0" smtClean="0">
                <a:solidFill>
                  <a:schemeClr val="tx2"/>
                </a:solidFill>
              </a:rPr>
              <a:t>Doba přípravy:</a:t>
            </a:r>
            <a:r>
              <a:rPr lang="cs-CZ" sz="2400" b="0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cca 8 hod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b="0" i="1" dirty="0">
                <a:solidFill>
                  <a:schemeClr val="tx2"/>
                </a:solidFill>
              </a:rPr>
              <a:t>P</a:t>
            </a:r>
            <a:r>
              <a:rPr lang="cs-CZ" sz="2400" b="0" i="1" dirty="0" smtClean="0">
                <a:solidFill>
                  <a:schemeClr val="tx2"/>
                </a:solidFill>
              </a:rPr>
              <a:t>ropagace: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plakáty na vývěskách obce, ZŠ, MŠ, Zpravodaj OÚ, www stránky, místní rozhlas, letáčky v knihovně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049">
            <a:off x="597490" y="849609"/>
            <a:ext cx="4082611" cy="306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Fotografie z 1. akce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Knihovna\Desktop\Nová složka (2)\PC29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971">
            <a:off x="5086072" y="548456"/>
            <a:ext cx="3895618" cy="2921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nihovna\Desktop\Nová složka (2)\PC290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027">
            <a:off x="5208244" y="3293011"/>
            <a:ext cx="384008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nihovna\Desktop\Nová složka (2)\PC2901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269">
            <a:off x="287592" y="3874348"/>
            <a:ext cx="4134144" cy="3100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208912" cy="6048672"/>
          </a:xfrm>
        </p:spPr>
        <p:txBody>
          <a:bodyPr>
            <a:normAutofit/>
          </a:bodyPr>
          <a:lstStyle/>
          <a:p>
            <a:endParaRPr lang="cs-CZ" sz="2400" b="0" i="1" dirty="0" smtClean="0"/>
          </a:p>
          <a:p>
            <a:r>
              <a:rPr lang="cs-CZ" sz="2400" b="0" i="1" dirty="0" smtClean="0"/>
              <a:t>Zapojení  komunity / dobrovolníků: </a:t>
            </a:r>
            <a:r>
              <a:rPr lang="cs-CZ" sz="2400" dirty="0" smtClean="0">
                <a:solidFill>
                  <a:srgbClr val="C00000"/>
                </a:solidFill>
              </a:rPr>
              <a:t>15 žáků 8. a 9. tř. ZŠ 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a 4 dospělí       </a:t>
            </a:r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b="0" i="1" dirty="0" smtClean="0"/>
              <a:t>Návštěvnost: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60 osob</a:t>
            </a:r>
          </a:p>
          <a:p>
            <a:endParaRPr lang="cs-CZ" sz="4000" dirty="0"/>
          </a:p>
          <a:p>
            <a:r>
              <a:rPr lang="cs-CZ" sz="2400" b="0" i="1" dirty="0" smtClean="0"/>
              <a:t>Finanční požadavky:   </a:t>
            </a:r>
            <a:r>
              <a:rPr lang="cs-CZ" sz="2400" dirty="0" smtClean="0">
                <a:solidFill>
                  <a:srgbClr val="C00000"/>
                </a:solidFill>
              </a:rPr>
              <a:t>8.000,- Kč (deskové aj hry, </a:t>
            </a:r>
            <a:r>
              <a:rPr lang="cs-CZ" sz="2400" dirty="0" err="1" smtClean="0">
                <a:solidFill>
                  <a:srgbClr val="C00000"/>
                </a:solidFill>
              </a:rPr>
              <a:t>kanc</a:t>
            </a:r>
            <a:r>
              <a:rPr lang="cs-CZ" sz="2400" dirty="0" smtClean="0">
                <a:solidFill>
                  <a:srgbClr val="C00000"/>
                </a:solidFill>
              </a:rPr>
              <a:t>. potřeby)</a:t>
            </a:r>
          </a:p>
          <a:p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cs-CZ" sz="2400" b="0" i="1" dirty="0" smtClean="0"/>
              <a:t>Využitelnost v dalších knihovnách, doporučení: </a:t>
            </a:r>
            <a:r>
              <a:rPr lang="cs-CZ" sz="2400" dirty="0" smtClean="0">
                <a:solidFill>
                  <a:srgbClr val="C00000"/>
                </a:solidFill>
              </a:rPr>
              <a:t>hry pobaví, </a:t>
            </a:r>
          </a:p>
          <a:p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        poučí, zábava v knihovně, využití volného času</a:t>
            </a:r>
            <a:endParaRPr lang="cs-CZ" sz="2400" dirty="0">
              <a:solidFill>
                <a:srgbClr val="C00000"/>
              </a:solidFill>
            </a:endParaRP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2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 z akce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866" y="1196752"/>
            <a:ext cx="7524433" cy="547260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75360" y="518160"/>
            <a:ext cx="7520940" cy="5486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2. Akce: </a:t>
            </a:r>
            <a:r>
              <a:rPr lang="cs-CZ" b="1" dirty="0" smtClean="0">
                <a:solidFill>
                  <a:schemeClr val="tx1"/>
                </a:solidFill>
              </a:rPr>
              <a:t>14. listopad 2014</a:t>
            </a:r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669931"/>
              </p:ext>
            </p:extLst>
          </p:nvPr>
        </p:nvGraphicFramePr>
        <p:xfrm>
          <a:off x="3132138" y="1412874"/>
          <a:ext cx="3817476" cy="518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kument" r:id="rId4" imgW="7398603" imgH="10047039" progId="Word.Document.12">
                  <p:embed/>
                </p:oleObj>
              </mc:Choice>
              <mc:Fallback>
                <p:oleObj name="Dokument" r:id="rId4" imgW="7398603" imgH="100470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2138" y="1412874"/>
                        <a:ext cx="3817476" cy="5184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8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00628"/>
            <a:ext cx="7992888" cy="5496724"/>
          </a:xfrm>
        </p:spPr>
        <p:txBody>
          <a:bodyPr>
            <a:noAutofit/>
          </a:bodyPr>
          <a:lstStyle/>
          <a:p>
            <a:r>
              <a:rPr lang="cs-CZ" sz="2400" b="0" i="1" dirty="0" smtClean="0">
                <a:solidFill>
                  <a:schemeClr val="tx2"/>
                </a:solidFill>
              </a:rPr>
              <a:t>Cílová </a:t>
            </a:r>
            <a:r>
              <a:rPr lang="cs-CZ" sz="2400" b="0" i="1" dirty="0">
                <a:solidFill>
                  <a:schemeClr val="tx2"/>
                </a:solidFill>
              </a:rPr>
              <a:t>skupina: </a:t>
            </a:r>
            <a:r>
              <a:rPr lang="cs-CZ" sz="2400" dirty="0" smtClean="0">
                <a:solidFill>
                  <a:srgbClr val="C00000"/>
                </a:solidFill>
              </a:rPr>
              <a:t>děti ze školní družiny , senioři</a:t>
            </a:r>
            <a:endParaRPr lang="cs-CZ" sz="2400" dirty="0">
              <a:solidFill>
                <a:srgbClr val="C00000"/>
              </a:solidFill>
            </a:endParaRPr>
          </a:p>
          <a:p>
            <a:endParaRPr lang="cs-CZ" sz="800" dirty="0">
              <a:solidFill>
                <a:schemeClr val="tx2"/>
              </a:solidFill>
            </a:endParaRPr>
          </a:p>
          <a:p>
            <a:r>
              <a:rPr lang="cs-CZ" sz="2400" b="0" i="1" dirty="0">
                <a:solidFill>
                  <a:schemeClr val="tx2"/>
                </a:solidFill>
              </a:rPr>
              <a:t>Potřebné </a:t>
            </a:r>
            <a:r>
              <a:rPr lang="cs-CZ" sz="2400" b="0" i="1" dirty="0" smtClean="0">
                <a:solidFill>
                  <a:schemeClr val="tx2"/>
                </a:solidFill>
              </a:rPr>
              <a:t>materiály: </a:t>
            </a:r>
            <a:r>
              <a:rPr lang="cs-CZ" sz="2400" dirty="0" smtClean="0">
                <a:solidFill>
                  <a:srgbClr val="C00000"/>
                </a:solidFill>
              </a:rPr>
              <a:t>tabule </a:t>
            </a:r>
            <a:r>
              <a:rPr lang="cs-CZ" sz="2400" dirty="0" err="1">
                <a:solidFill>
                  <a:srgbClr val="C00000"/>
                </a:solidFill>
              </a:rPr>
              <a:t>f</a:t>
            </a:r>
            <a:r>
              <a:rPr lang="cs-CZ" sz="2400" dirty="0" err="1" smtClean="0">
                <a:solidFill>
                  <a:srgbClr val="C00000"/>
                </a:solidFill>
              </a:rPr>
              <a:t>lipchart</a:t>
            </a:r>
            <a:r>
              <a:rPr lang="cs-CZ" sz="2400" dirty="0" smtClean="0">
                <a:solidFill>
                  <a:srgbClr val="C00000"/>
                </a:solidFill>
              </a:rPr>
              <a:t>, popisovací fixy, zápisníky, tužky, skleněné klip rámy na výstavu fotografií</a:t>
            </a:r>
          </a:p>
          <a:p>
            <a:endParaRPr lang="cs-CZ" sz="800" i="1" dirty="0">
              <a:solidFill>
                <a:srgbClr val="C00000"/>
              </a:solidFill>
            </a:endParaRPr>
          </a:p>
          <a:p>
            <a:r>
              <a:rPr lang="cs-CZ" sz="2400" b="0" i="1" dirty="0" smtClean="0">
                <a:solidFill>
                  <a:schemeClr val="tx2"/>
                </a:solidFill>
              </a:rPr>
              <a:t>Prostory: </a:t>
            </a:r>
            <a:r>
              <a:rPr lang="cs-CZ" sz="2400" dirty="0" smtClean="0">
                <a:solidFill>
                  <a:srgbClr val="C00000"/>
                </a:solidFill>
              </a:rPr>
              <a:t>Obecní knihovna, galerie knihovny, pochůzky po obci, historické domy a budovy, sochy, mosty, hřbitov, kostelní věž</a:t>
            </a:r>
          </a:p>
          <a:p>
            <a:endParaRPr lang="cs-CZ" sz="800" dirty="0">
              <a:solidFill>
                <a:srgbClr val="C00000"/>
              </a:solidFill>
            </a:endParaRPr>
          </a:p>
          <a:p>
            <a:r>
              <a:rPr lang="cs-CZ" sz="2400" b="0" i="1" dirty="0">
                <a:solidFill>
                  <a:schemeClr val="tx2"/>
                </a:solidFill>
              </a:rPr>
              <a:t>Doba přípravy:</a:t>
            </a:r>
            <a:r>
              <a:rPr lang="cs-CZ" sz="2400" b="0" dirty="0">
                <a:solidFill>
                  <a:schemeClr val="tx2"/>
                </a:solidFill>
              </a:rPr>
              <a:t> </a:t>
            </a:r>
            <a:r>
              <a:rPr lang="cs-CZ" sz="2400" dirty="0">
                <a:solidFill>
                  <a:srgbClr val="C00000"/>
                </a:solidFill>
              </a:rPr>
              <a:t>cca </a:t>
            </a:r>
            <a:r>
              <a:rPr lang="cs-CZ" sz="2400" dirty="0" smtClean="0">
                <a:solidFill>
                  <a:srgbClr val="C00000"/>
                </a:solidFill>
              </a:rPr>
              <a:t>12 </a:t>
            </a:r>
            <a:r>
              <a:rPr lang="cs-CZ" sz="2400" dirty="0">
                <a:solidFill>
                  <a:srgbClr val="C00000"/>
                </a:solidFill>
              </a:rPr>
              <a:t>hod</a:t>
            </a:r>
          </a:p>
          <a:p>
            <a:endParaRPr lang="cs-CZ" sz="800" dirty="0">
              <a:solidFill>
                <a:schemeClr val="tx2"/>
              </a:solidFill>
            </a:endParaRPr>
          </a:p>
          <a:p>
            <a:r>
              <a:rPr lang="cs-CZ" sz="2400" b="0" i="1" dirty="0">
                <a:solidFill>
                  <a:schemeClr val="tx2"/>
                </a:solidFill>
              </a:rPr>
              <a:t>Propagace: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>
                <a:solidFill>
                  <a:srgbClr val="C00000"/>
                </a:solidFill>
              </a:rPr>
              <a:t>plakáty na </a:t>
            </a:r>
            <a:r>
              <a:rPr lang="cs-CZ" sz="2400" dirty="0" smtClean="0">
                <a:solidFill>
                  <a:srgbClr val="C00000"/>
                </a:solidFill>
              </a:rPr>
              <a:t>obecních vývěskách, </a:t>
            </a:r>
            <a:r>
              <a:rPr lang="cs-CZ" sz="2400" dirty="0">
                <a:solidFill>
                  <a:srgbClr val="C00000"/>
                </a:solidFill>
              </a:rPr>
              <a:t>ZŠ, MŠ, Zpravodaj OÚ, www stránky, místní rozhlas, letáčky </a:t>
            </a:r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    v knihovně, osobní pozvání</a:t>
            </a:r>
            <a:endParaRPr lang="cs-CZ" sz="2400" dirty="0">
              <a:solidFill>
                <a:srgbClr val="C00000"/>
              </a:solidFill>
            </a:endParaRPr>
          </a:p>
          <a:p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27584" y="275926"/>
            <a:ext cx="75209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5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TOULKY MĚSTEČKEM</a:t>
            </a:r>
            <a:endParaRPr lang="cs-CZ" sz="35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3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743</TotalTime>
  <Words>574</Words>
  <Application>Microsoft Office PowerPoint</Application>
  <PresentationFormat>Předvádění na obrazovce (4:3)</PresentationFormat>
  <Paragraphs>114</Paragraphs>
  <Slides>17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Úhly</vt:lpstr>
      <vt:lpstr>Dokument</vt:lpstr>
      <vt:lpstr>Obecní knihovna Městečko Trnávka </vt:lpstr>
      <vt:lpstr>Knihovna se představuje:</vt:lpstr>
      <vt:lpstr>FOTOGRAFIE knihovny </vt:lpstr>
      <vt:lpstr>1. Akce: 17. září 2014</vt:lpstr>
      <vt:lpstr>Kdo si hraje nezlobí  aneb Hravé odpoledne v knihovně</vt:lpstr>
      <vt:lpstr>Fotografie z 1. akce</vt:lpstr>
      <vt:lpstr>Prezentace aplikace PowerPoint</vt:lpstr>
      <vt:lpstr> z akce</vt:lpstr>
      <vt:lpstr>Prezentace aplikace PowerPoint</vt:lpstr>
      <vt:lpstr>FOTOgrafie z 2. AKCE</vt:lpstr>
      <vt:lpstr>(beseda a výstava fotografií)</vt:lpstr>
      <vt:lpstr>  </vt:lpstr>
      <vt:lpstr>Co jsme pořídili ?</vt:lpstr>
      <vt:lpstr>Nové vybavení:</vt:lpstr>
      <vt:lpstr>Plány do budoucna…</vt:lpstr>
      <vt:lpstr>PROSPĚŠNOST PROJEKTU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Knihovna  radost</dc:title>
  <dc:creator>Lenka Navrátilová</dc:creator>
  <cp:lastModifiedBy>Knihovna</cp:lastModifiedBy>
  <cp:revision>44</cp:revision>
  <cp:lastPrinted>2015-04-10T12:53:31Z</cp:lastPrinted>
  <dcterms:created xsi:type="dcterms:W3CDTF">2015-01-27T13:44:25Z</dcterms:created>
  <dcterms:modified xsi:type="dcterms:W3CDTF">2015-04-14T10:08:29Z</dcterms:modified>
</cp:coreProperties>
</file>